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12192000" cy="6858000"/>
  <p:notesSz cx="6797675" cy="9926638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gan Eggleton" userId="b73e5f87-3199-4e77-bc04-6512aae85eb4" providerId="ADAL" clId="{1640C2F0-4BF5-4101-B040-315B38F14EF4}"/>
    <pc:docChg chg="custSel modSld">
      <pc:chgData name="Tegan Eggleton" userId="b73e5f87-3199-4e77-bc04-6512aae85eb4" providerId="ADAL" clId="{1640C2F0-4BF5-4101-B040-315B38F14EF4}" dt="2026-09-08T18:58:10.722" v="1" actId="478"/>
      <pc:docMkLst>
        <pc:docMk/>
      </pc:docMkLst>
      <pc:sldChg chg="delSp modSp mod">
        <pc:chgData name="Tegan Eggleton" userId="b73e5f87-3199-4e77-bc04-6512aae85eb4" providerId="ADAL" clId="{1640C2F0-4BF5-4101-B040-315B38F14EF4}" dt="2026-09-08T18:58:10.722" v="1" actId="478"/>
        <pc:sldMkLst>
          <pc:docMk/>
          <pc:sldMk cId="109857222" sldId="256"/>
        </pc:sldMkLst>
        <pc:spChg chg="del mod">
          <ac:chgData name="Tegan Eggleton" userId="b73e5f87-3199-4e77-bc04-6512aae85eb4" providerId="ADAL" clId="{1640C2F0-4BF5-4101-B040-315B38F14EF4}" dt="2026-09-08T18:58:10.722" v="1" actId="478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C6E3D24-E0C1-E55B-EE32-5D4C4D6901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311114"/>
              </p:ext>
            </p:extLst>
          </p:nvPr>
        </p:nvGraphicFramePr>
        <p:xfrm>
          <a:off x="219363" y="1042151"/>
          <a:ext cx="6052192" cy="385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3563">
                  <a:extLst>
                    <a:ext uri="{9D8B030D-6E8A-4147-A177-3AD203B41FA5}">
                      <a16:colId xmlns:a16="http://schemas.microsoft.com/office/drawing/2014/main" val="3301670168"/>
                    </a:ext>
                  </a:extLst>
                </a:gridCol>
                <a:gridCol w="4968629">
                  <a:extLst>
                    <a:ext uri="{9D8B030D-6E8A-4147-A177-3AD203B41FA5}">
                      <a16:colId xmlns:a16="http://schemas.microsoft.com/office/drawing/2014/main" val="2863492750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Vocabulary​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Definition​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2662224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scale​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Map scale refers to the relationship (or ratio) between distance on a map and distance on the ground. For example, on a 1cm:1km scale map, 1cm on the map equals 1km on the ground.​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916967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symbol​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 b="1">
                          <a:effectLst/>
                        </a:rPr>
                        <a:t>Cartographers </a:t>
                      </a:r>
                      <a:r>
                        <a:rPr lang="en-GB" sz="1400">
                          <a:effectLst/>
                        </a:rPr>
                        <a:t>(people who draw maps) use different symbols on maps to represent real features from the world. A symbol is a simple and quick to draw picture.​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397958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key​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A key explains what colours and symbols mean.​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805923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population​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The number of people living somewhere.​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845756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Land use​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What the land is used for – housing, farming etc…​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7981046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Aerial (view/photo)​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400">
                          <a:effectLst/>
                        </a:rPr>
                        <a:t>Pictures/photos of the earth, taken from above.​</a:t>
                      </a:r>
                      <a:endParaRPr lang="en-GB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619568"/>
                  </a:ext>
                </a:extLst>
              </a:tr>
            </a:tbl>
          </a:graphicData>
        </a:graphic>
      </p:graphicFrame>
      <p:pic>
        <p:nvPicPr>
          <p:cNvPr id="6" name="Picture 6">
            <a:extLst>
              <a:ext uri="{FF2B5EF4-FFF2-40B4-BE49-F238E27FC236}">
                <a16:creationId xmlns:a16="http://schemas.microsoft.com/office/drawing/2014/main" id="{FA25F0FA-8B5A-E47D-ED73-81AB5578A3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02" y="119495"/>
            <a:ext cx="1009650" cy="800100"/>
          </a:xfrm>
          <a:prstGeom prst="rect">
            <a:avLst/>
          </a:prstGeom>
        </p:spPr>
      </p:pic>
      <p:pic>
        <p:nvPicPr>
          <p:cNvPr id="7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2F7DE1CE-E7DB-537E-2892-0621669FF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8544" y="80552"/>
            <a:ext cx="2654531" cy="869321"/>
          </a:xfrm>
          <a:prstGeom prst="rect">
            <a:avLst/>
          </a:prstGeom>
        </p:spPr>
      </p:pic>
      <p:pic>
        <p:nvPicPr>
          <p:cNvPr id="8" name="Picture 8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4D4EBEC2-0392-E69A-C121-7D0FA19BC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2713" y="2384830"/>
            <a:ext cx="2674470" cy="1909913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18126AD5-3FB9-2B8E-91FE-31839E43D87E}"/>
              </a:ext>
            </a:extLst>
          </p:cNvPr>
          <p:cNvSpPr txBox="1"/>
          <p:nvPr/>
        </p:nvSpPr>
        <p:spPr>
          <a:xfrm>
            <a:off x="1391581" y="190978"/>
            <a:ext cx="4743606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Bahnschrift"/>
              </a:rPr>
              <a:t>Geography – </a:t>
            </a:r>
            <a:r>
              <a:rPr lang="en-GB">
                <a:solidFill>
                  <a:schemeClr val="accent6">
                    <a:lumMod val="75000"/>
                  </a:schemeClr>
                </a:solidFill>
                <a:latin typeface="Bahnschrift"/>
              </a:rPr>
              <a:t>Spatial Sense/Local Area Study </a:t>
            </a:r>
          </a:p>
          <a:p>
            <a:pPr algn="ctr"/>
            <a:r>
              <a:rPr lang="en-GB">
                <a:solidFill>
                  <a:schemeClr val="accent6">
                    <a:lumMod val="75000"/>
                  </a:schemeClr>
                </a:solidFill>
                <a:latin typeface="Bahnschrift"/>
              </a:rPr>
              <a:t>Year 4</a:t>
            </a:r>
          </a:p>
        </p:txBody>
      </p:sp>
      <p:sp>
        <p:nvSpPr>
          <p:cNvPr id="11" name="Rounded Rectangle 11">
            <a:extLst>
              <a:ext uri="{FF2B5EF4-FFF2-40B4-BE49-F238E27FC236}">
                <a16:creationId xmlns:a16="http://schemas.microsoft.com/office/drawing/2014/main" id="{4F5533B5-1CD4-31A7-DC30-3996DA64E418}"/>
              </a:ext>
            </a:extLst>
          </p:cNvPr>
          <p:cNvSpPr/>
          <p:nvPr/>
        </p:nvSpPr>
        <p:spPr>
          <a:xfrm>
            <a:off x="1314826" y="190978"/>
            <a:ext cx="4910021" cy="646331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13" name="Picture 13" descr="Diagram&#10;&#10;Description automatically generated">
            <a:extLst>
              <a:ext uri="{FF2B5EF4-FFF2-40B4-BE49-F238E27FC236}">
                <a16:creationId xmlns:a16="http://schemas.microsoft.com/office/drawing/2014/main" id="{EFDA68FD-758C-C541-1BF1-346760B1D3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2779" y="2387186"/>
            <a:ext cx="2897809" cy="2040882"/>
          </a:xfrm>
          <a:prstGeom prst="rect">
            <a:avLst/>
          </a:prstGeom>
        </p:spPr>
      </p:pic>
      <p:pic>
        <p:nvPicPr>
          <p:cNvPr id="14" name="Picture 14" descr="Map&#10;&#10;Description automatically generated">
            <a:extLst>
              <a:ext uri="{FF2B5EF4-FFF2-40B4-BE49-F238E27FC236}">
                <a16:creationId xmlns:a16="http://schemas.microsoft.com/office/drawing/2014/main" id="{F54FE713-4021-26E5-3CC6-606641A3F7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9739" y="4470315"/>
            <a:ext cx="3172129" cy="2352666"/>
          </a:xfrm>
          <a:prstGeom prst="rect">
            <a:avLst/>
          </a:prstGeom>
        </p:spPr>
      </p:pic>
      <p:pic>
        <p:nvPicPr>
          <p:cNvPr id="16" name="Picture 16" descr="Diagram&#10;&#10;Description automatically generated">
            <a:extLst>
              <a:ext uri="{FF2B5EF4-FFF2-40B4-BE49-F238E27FC236}">
                <a16:creationId xmlns:a16="http://schemas.microsoft.com/office/drawing/2014/main" id="{0C681080-0C26-4AC4-3AD8-E3D2A6BF2C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4856" y="-7875"/>
            <a:ext cx="2886765" cy="23279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AD7C38-B9D9-BDD4-72E1-59FF58CA541C}"/>
              </a:ext>
            </a:extLst>
          </p:cNvPr>
          <p:cNvSpPr txBox="1"/>
          <p:nvPr/>
        </p:nvSpPr>
        <p:spPr>
          <a:xfrm>
            <a:off x="3295425" y="4826150"/>
            <a:ext cx="1996888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>
                <a:solidFill>
                  <a:srgbClr val="00B050"/>
                </a:solidFill>
                <a:ea typeface="+mn-lt"/>
                <a:cs typeface="+mn-lt"/>
              </a:rPr>
              <a:t>Lines of Latitude</a:t>
            </a:r>
          </a:p>
          <a:p>
            <a:pPr algn="ctr"/>
            <a:r>
              <a:rPr lang="en-GB">
                <a:solidFill>
                  <a:srgbClr val="00B050"/>
                </a:solidFill>
                <a:ea typeface="+mn-lt"/>
                <a:cs typeface="+mn-lt"/>
              </a:rPr>
              <a:t>Lines of Longitude</a:t>
            </a:r>
          </a:p>
          <a:p>
            <a:pPr algn="ctr"/>
            <a:r>
              <a:rPr lang="en-GB">
                <a:solidFill>
                  <a:srgbClr val="FF0000"/>
                </a:solidFill>
                <a:ea typeface="+mn-lt"/>
                <a:cs typeface="+mn-lt"/>
              </a:rPr>
              <a:t>Equator</a:t>
            </a:r>
          </a:p>
          <a:p>
            <a:pPr algn="ctr"/>
            <a:r>
              <a:rPr lang="en-GB">
                <a:ea typeface="+mn-lt"/>
                <a:cs typeface="+mn-lt"/>
              </a:rPr>
              <a:t>Prime Meridian</a:t>
            </a:r>
          </a:p>
          <a:p>
            <a:pPr algn="ctr"/>
            <a:r>
              <a:rPr lang="en-GB">
                <a:solidFill>
                  <a:srgbClr val="0070C0"/>
                </a:solidFill>
                <a:ea typeface="+mn-lt"/>
                <a:cs typeface="+mn-lt"/>
              </a:rPr>
              <a:t>Tropics of Cancer and Capricorn</a:t>
            </a:r>
            <a:endParaRPr lang="en-GB">
              <a:solidFill>
                <a:srgbClr val="0070C0"/>
              </a:solidFill>
            </a:endParaRPr>
          </a:p>
          <a:p>
            <a:pPr algn="l"/>
            <a:endParaRPr lang="en-GB">
              <a:cs typeface="Calibri"/>
            </a:endParaRPr>
          </a:p>
        </p:txBody>
      </p:sp>
      <p:pic>
        <p:nvPicPr>
          <p:cNvPr id="12" name="Picture 14" descr="Diagram&#10;&#10;Description automatically generated">
            <a:extLst>
              <a:ext uri="{FF2B5EF4-FFF2-40B4-BE49-F238E27FC236}">
                <a16:creationId xmlns:a16="http://schemas.microsoft.com/office/drawing/2014/main" id="{B0B23F1D-FB49-0938-A232-4B74FF2887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4471" y="4746149"/>
            <a:ext cx="3200400" cy="202734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D76345-586F-710A-46B8-D954D1A6593C}"/>
              </a:ext>
            </a:extLst>
          </p:cNvPr>
          <p:cNvSpPr txBox="1"/>
          <p:nvPr/>
        </p:nvSpPr>
        <p:spPr>
          <a:xfrm>
            <a:off x="205739" y="4792531"/>
            <a:ext cx="4998271" cy="19363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CA869D-6A21-2618-9CCE-9A64FEFF57A6}"/>
              </a:ext>
            </a:extLst>
          </p:cNvPr>
          <p:cNvSpPr txBox="1"/>
          <p:nvPr/>
        </p:nvSpPr>
        <p:spPr>
          <a:xfrm>
            <a:off x="6310375" y="991615"/>
            <a:ext cx="246176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Maps change over time</a:t>
            </a:r>
          </a:p>
          <a:p>
            <a:r>
              <a:rPr lang="en-GB">
                <a:cs typeface="Calibri"/>
              </a:rPr>
              <a:t>These maps all show our school's local area.</a:t>
            </a:r>
          </a:p>
          <a:p>
            <a:r>
              <a:rPr lang="en-GB">
                <a:cs typeface="Calibri"/>
              </a:rPr>
              <a:t>From top a).1890s, b).1950s and c).2000s. </a:t>
            </a:r>
          </a:p>
        </p:txBody>
      </p:sp>
      <p:pic>
        <p:nvPicPr>
          <p:cNvPr id="18" name="Picture 18" descr="Map&#10;&#10;Description automatically generated">
            <a:extLst>
              <a:ext uri="{FF2B5EF4-FFF2-40B4-BE49-F238E27FC236}">
                <a16:creationId xmlns:a16="http://schemas.microsoft.com/office/drawing/2014/main" id="{E26C72D7-79EB-4C2B-98CB-D21FC06D483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15280" y="4426234"/>
            <a:ext cx="3252526" cy="2349153"/>
          </a:xfrm>
          <a:prstGeom prst="rect">
            <a:avLst/>
          </a:prstGeom>
        </p:spPr>
      </p:pic>
      <p:pic>
        <p:nvPicPr>
          <p:cNvPr id="9" name="Picture 9" descr="Chart, radar chart&#10;&#10;Description automatically generated">
            <a:extLst>
              <a:ext uri="{FF2B5EF4-FFF2-40B4-BE49-F238E27FC236}">
                <a16:creationId xmlns:a16="http://schemas.microsoft.com/office/drawing/2014/main" id="{E8C63A81-EDCE-0BA4-D188-C394C2D414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61932" y="3165351"/>
            <a:ext cx="1063073" cy="99178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78ADE4-4539-9CE3-78F0-19B24381F304}"/>
              </a:ext>
            </a:extLst>
          </p:cNvPr>
          <p:cNvSpPr txBox="1"/>
          <p:nvPr/>
        </p:nvSpPr>
        <p:spPr>
          <a:xfrm>
            <a:off x="11370563" y="178307"/>
            <a:ext cx="53492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cs typeface="Calibri"/>
              </a:rPr>
              <a:t>a).</a:t>
            </a:r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F8B5B8A-416F-448A-4761-20E42AFB9A02}"/>
              </a:ext>
            </a:extLst>
          </p:cNvPr>
          <p:cNvSpPr txBox="1"/>
          <p:nvPr/>
        </p:nvSpPr>
        <p:spPr>
          <a:xfrm>
            <a:off x="11360402" y="2555746"/>
            <a:ext cx="53492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cs typeface="Calibri"/>
              </a:rPr>
              <a:t>b).</a:t>
            </a:r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0A903A1-CFAE-C405-7C37-5A3EA1498735}"/>
              </a:ext>
            </a:extLst>
          </p:cNvPr>
          <p:cNvSpPr txBox="1"/>
          <p:nvPr/>
        </p:nvSpPr>
        <p:spPr>
          <a:xfrm>
            <a:off x="11360401" y="4608065"/>
            <a:ext cx="53492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cs typeface="Calibri"/>
              </a:rPr>
              <a:t>c).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678912-10AD-4DFD-A55B-9EA8E9D8DF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BC518F6-5F2B-4C4F-85E0-D9EB8B8BEAD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e47b6cd4-53ed-46b1-a0ac-c83b64d79b7a"/>
    <ds:schemaRef ds:uri="58d749fe-e609-4610-9b7e-fef84b581f1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0F55CC9-2C8C-48D7-93F0-C7308BCACD2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197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Bahnschrift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 Sekatawa</dc:creator>
  <cp:lastModifiedBy>Tegan Eggleton</cp:lastModifiedBy>
  <cp:revision>1</cp:revision>
  <cp:lastPrinted>2023-09-11T12:12:17Z</cp:lastPrinted>
  <dcterms:created xsi:type="dcterms:W3CDTF">2022-10-22T16:31:59Z</dcterms:created>
  <dcterms:modified xsi:type="dcterms:W3CDTF">2026-09-08T18:58:49Z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