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viewProps.xml" ContentType="application/vnd.openxmlformats-officedocument.presentationml.viewProps+xml"/>
  <Override PartName="/ppt/slideLayouts/slideLayout7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69" d="100"/>
          <a:sy n="69" d="100"/>
        </p:scale>
        <p:origin x="780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customXml" Target="../customXml/item2.xml"/><Relationship Id="rId3" Type="http://schemas.openxmlformats.org/officeDocument/2006/relationships/presProps" Target="presProps.xml"/><Relationship Id="rId7" Type="http://schemas.openxmlformats.org/officeDocument/2006/relationships/customXml" Target="../customXml/item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Relationship Id="rId9" Type="http://schemas.openxmlformats.org/officeDocument/2006/relationships/customXml" Target="../customXml/item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BBC172-7DB0-4B77-8916-22AC23ACB016}" type="datetimeFigureOut">
              <a:rPr lang="en-GB" smtClean="0"/>
              <a:t>26/08/2026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39666B-A4B4-43BE-89D1-EAFB621E1A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4432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BBC172-7DB0-4B77-8916-22AC23ACB016}" type="datetimeFigureOut">
              <a:rPr lang="en-GB" smtClean="0"/>
              <a:t>26/08/2026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39666B-A4B4-43BE-89D1-EAFB621E1A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19675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BBC172-7DB0-4B77-8916-22AC23ACB016}" type="datetimeFigureOut">
              <a:rPr lang="en-GB" smtClean="0"/>
              <a:t>26/08/2026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39666B-A4B4-43BE-89D1-EAFB621E1A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848789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BBC172-7DB0-4B77-8916-22AC23ACB016}" type="datetimeFigureOut">
              <a:rPr lang="en-GB" smtClean="0"/>
              <a:t>26/08/2026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39666B-A4B4-43BE-89D1-EAFB621E1A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897235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BBC172-7DB0-4B77-8916-22AC23ACB016}" type="datetimeFigureOut">
              <a:rPr lang="en-GB" smtClean="0"/>
              <a:t>26/08/2026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39666B-A4B4-43BE-89D1-EAFB621E1A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42644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BBC172-7DB0-4B77-8916-22AC23ACB016}" type="datetimeFigureOut">
              <a:rPr lang="en-GB" smtClean="0"/>
              <a:t>26/08/2026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39666B-A4B4-43BE-89D1-EAFB621E1A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65075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BBC172-7DB0-4B77-8916-22AC23ACB016}" type="datetimeFigureOut">
              <a:rPr lang="en-GB" smtClean="0"/>
              <a:t>26/08/2026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39666B-A4B4-43BE-89D1-EAFB621E1A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41076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BBC172-7DB0-4B77-8916-22AC23ACB016}" type="datetimeFigureOut">
              <a:rPr lang="en-GB" smtClean="0"/>
              <a:t>26/08/2026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39666B-A4B4-43BE-89D1-EAFB621E1A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34327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BBC172-7DB0-4B77-8916-22AC23ACB016}" type="datetimeFigureOut">
              <a:rPr lang="en-GB" smtClean="0"/>
              <a:t>26/08/2026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39666B-A4B4-43BE-89D1-EAFB621E1A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01751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BBC172-7DB0-4B77-8916-22AC23ACB016}" type="datetimeFigureOut">
              <a:rPr lang="en-GB" smtClean="0"/>
              <a:t>26/08/2026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39666B-A4B4-43BE-89D1-EAFB621E1A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598230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BBC172-7DB0-4B77-8916-22AC23ACB016}" type="datetimeFigureOut">
              <a:rPr lang="en-GB" smtClean="0"/>
              <a:t>26/08/2026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39666B-A4B4-43BE-89D1-EAFB621E1A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86961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7BBC172-7DB0-4B77-8916-22AC23ACB016}" type="datetimeFigureOut">
              <a:rPr lang="en-GB" smtClean="0"/>
              <a:t>26/08/2026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39666B-A4B4-43BE-89D1-EAFB621E1A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14065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665681" y="315687"/>
            <a:ext cx="480340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>
                <a:latin typeface="Twinkl Cursive Looped" panose="02000000000000000000" pitchFamily="2" charset="0"/>
              </a:rPr>
              <a:t>History - Monarchs of the House of Stuart</a:t>
            </a:r>
          </a:p>
          <a:p>
            <a:pPr algn="ctr"/>
            <a:r>
              <a:rPr lang="en-GB" sz="1600" dirty="0">
                <a:latin typeface="Twinkl Cursive Looped" panose="02000000000000000000" pitchFamily="2" charset="0"/>
              </a:rPr>
              <a:t>Year 4</a:t>
            </a:r>
          </a:p>
        </p:txBody>
      </p:sp>
      <p:sp>
        <p:nvSpPr>
          <p:cNvPr id="3" name="Rectangle 2"/>
          <p:cNvSpPr/>
          <p:nvPr/>
        </p:nvSpPr>
        <p:spPr>
          <a:xfrm>
            <a:off x="4125686" y="315687"/>
            <a:ext cx="3907971" cy="584775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/>
          <p:cNvSpPr/>
          <p:nvPr/>
        </p:nvSpPr>
        <p:spPr>
          <a:xfrm>
            <a:off x="152400" y="163286"/>
            <a:ext cx="11876314" cy="6520543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" name="Picture 1" descr="C:\Users\Victoria\Pictures\viewer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089" y="258206"/>
            <a:ext cx="1240787" cy="9857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12938" y="751058"/>
            <a:ext cx="3797061" cy="5587424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657442" y="2824507"/>
            <a:ext cx="124425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1200" u="sng" dirty="0">
                <a:latin typeface="Twinkl Cursive Looped" panose="02000000000000000000" pitchFamily="2" charset="0"/>
              </a:rPr>
              <a:t>Key Vocabulary</a:t>
            </a:r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83768907"/>
              </p:ext>
            </p:extLst>
          </p:nvPr>
        </p:nvGraphicFramePr>
        <p:xfrm>
          <a:off x="470263" y="3101507"/>
          <a:ext cx="7523960" cy="333390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86747">
                  <a:extLst>
                    <a:ext uri="{9D8B030D-6E8A-4147-A177-3AD203B41FA5}">
                      <a16:colId xmlns:a16="http://schemas.microsoft.com/office/drawing/2014/main" val="2502116627"/>
                    </a:ext>
                  </a:extLst>
                </a:gridCol>
                <a:gridCol w="5237213">
                  <a:extLst>
                    <a:ext uri="{9D8B030D-6E8A-4147-A177-3AD203B41FA5}">
                      <a16:colId xmlns:a16="http://schemas.microsoft.com/office/drawing/2014/main" val="3355763658"/>
                    </a:ext>
                  </a:extLst>
                </a:gridCol>
              </a:tblGrid>
              <a:tr h="407823"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Twinkl Cursive Looped"/>
                        </a:rPr>
                        <a:t> Vocabu</a:t>
                      </a:r>
                      <a:r>
                        <a:rPr lang="en-GB" sz="1400">
                          <a:latin typeface="Twinkl Cursive Looped"/>
                        </a:rPr>
                        <a:t>lary</a:t>
                      </a:r>
                      <a:endParaRPr lang="en-GB" sz="1400" dirty="0">
                        <a:latin typeface="Twinkl Cursive Looped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defTabSz="914400">
                        <a:tabLst/>
                        <a:defRPr/>
                      </a:pPr>
                      <a:r>
                        <a:rPr lang="en-GB" sz="1400">
                          <a:latin typeface="Twinkl Cursive Looped"/>
                        </a:rPr>
                        <a:t>Definition</a:t>
                      </a:r>
                      <a:endParaRPr lang="en-GB" sz="1400" dirty="0">
                        <a:latin typeface="Twinkl Cursive Looped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11920465"/>
                  </a:ext>
                </a:extLst>
              </a:tr>
              <a:tr h="707288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1400" b="0" i="0" u="none" strike="noStrike" noProof="0">
                          <a:solidFill>
                            <a:schemeClr val="tx1"/>
                          </a:solidFill>
                          <a:latin typeface="Twinkl Cursive Looped"/>
                        </a:rPr>
                        <a:t>Divine Right of Kings</a:t>
                      </a:r>
                      <a:endParaRPr lang="en-US" sz="1400" b="0">
                        <a:solidFill>
                          <a:schemeClr val="tx1"/>
                        </a:solidFill>
                        <a:latin typeface="Twinkl Cursive Looped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 b="0" i="0" u="none" strike="noStrike" noProof="0">
                          <a:solidFill>
                            <a:schemeClr val="tx1"/>
                          </a:solidFill>
                          <a:latin typeface="Twinkl Cursive Looped"/>
                        </a:rPr>
                        <a:t>The King can’t be told what to do by any human and takes his authority from God.</a:t>
                      </a:r>
                      <a:endParaRPr lang="en-US" sz="1400" b="0">
                        <a:solidFill>
                          <a:schemeClr val="tx1"/>
                        </a:solidFill>
                        <a:latin typeface="Twinkl Cursive Looped"/>
                      </a:endParaRPr>
                    </a:p>
                    <a:p>
                      <a:endParaRPr lang="en-GB" sz="1400" b="0" dirty="0">
                        <a:solidFill>
                          <a:schemeClr val="tx1"/>
                        </a:solidFill>
                        <a:latin typeface="Twinkl Cursive Looped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42283520"/>
                  </a:ext>
                </a:extLst>
              </a:tr>
              <a:tr h="707288">
                <a:tc>
                  <a:txBody>
                    <a:bodyPr/>
                    <a:lstStyle/>
                    <a:p>
                      <a:r>
                        <a:rPr lang="en-GB" sz="1400" b="0" dirty="0">
                          <a:solidFill>
                            <a:schemeClr val="tx1"/>
                          </a:solidFill>
                          <a:latin typeface="Twinkl Cursive Looped"/>
                        </a:rPr>
                        <a:t>Heir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defTabSz="914400">
                        <a:tabLst/>
                        <a:defRPr/>
                      </a:pPr>
                      <a:r>
                        <a:rPr lang="en-GB" sz="1400" dirty="0">
                          <a:latin typeface="Twinkl Cursive Looped" panose="02000000000000000000" pitchFamily="2" charset="0"/>
                        </a:rPr>
                        <a:t>A person who has the legal right to receive someone else's money, property, or title (like a crown or a family name) after that person dies</a:t>
                      </a:r>
                      <a:endParaRPr lang="en-GB" sz="1400" b="0" dirty="0">
                        <a:solidFill>
                          <a:schemeClr val="tx1"/>
                        </a:solidFill>
                        <a:latin typeface="Twinkl Cursive Looped" panose="02000000000000000000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99211701"/>
                  </a:ext>
                </a:extLst>
              </a:tr>
              <a:tr h="707288">
                <a:tc>
                  <a:txBody>
                    <a:bodyPr/>
                    <a:lstStyle/>
                    <a:p>
                      <a:r>
                        <a:rPr lang="en-GB" sz="1400" b="0" dirty="0">
                          <a:solidFill>
                            <a:schemeClr val="tx1"/>
                          </a:solidFill>
                          <a:latin typeface="Twinkl Cursive Looped"/>
                        </a:rPr>
                        <a:t>Union of The Crowns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0" dirty="0">
                          <a:solidFill>
                            <a:schemeClr val="tx1"/>
                          </a:solidFill>
                          <a:latin typeface="Twinkl Cursive Looped"/>
                        </a:rPr>
                        <a:t>When England and Scotland were ruled by the same King (James I of England and James VI of Scotland)</a:t>
                      </a:r>
                    </a:p>
                    <a:p>
                      <a:endParaRPr lang="en-GB" sz="1400" b="0" dirty="0">
                        <a:solidFill>
                          <a:schemeClr val="tx1"/>
                        </a:solidFill>
                        <a:latin typeface="Twinkl Cursive Looped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34721165"/>
                  </a:ext>
                </a:extLst>
              </a:tr>
              <a:tr h="707288">
                <a:tc>
                  <a:txBody>
                    <a:bodyPr/>
                    <a:lstStyle/>
                    <a:p>
                      <a:r>
                        <a:rPr lang="en-GB" sz="1400" b="0" dirty="0">
                          <a:solidFill>
                            <a:schemeClr val="tx1"/>
                          </a:solidFill>
                          <a:latin typeface="Twinkl Cursive Looped"/>
                        </a:rPr>
                        <a:t>Monarch</a:t>
                      </a:r>
                    </a:p>
                    <a:p>
                      <a:pPr lvl="0">
                        <a:buNone/>
                      </a:pPr>
                      <a:endParaRPr lang="en-GB" sz="1400" b="0" dirty="0">
                        <a:solidFill>
                          <a:schemeClr val="tx1"/>
                        </a:solidFill>
                        <a:latin typeface="Twinkl Cursive Looped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>
                          <a:latin typeface="Twinkl Cursive Looped" panose="02000000000000000000" pitchFamily="2" charset="0"/>
                        </a:rPr>
                        <a:t>It is a single ruler of a country, such as a king, queen, emperor, or empress.</a:t>
                      </a:r>
                      <a:endParaRPr lang="en-GB" sz="1400" b="0" dirty="0">
                        <a:solidFill>
                          <a:schemeClr val="tx1"/>
                        </a:solidFill>
                        <a:latin typeface="Twinkl Cursive Looped" panose="02000000000000000000" pitchFamily="2" charset="0"/>
                      </a:endParaRPr>
                    </a:p>
                    <a:p>
                      <a:endParaRPr lang="en-GB" sz="1400" b="0" dirty="0">
                        <a:solidFill>
                          <a:schemeClr val="tx1"/>
                        </a:solidFill>
                        <a:latin typeface="Twinkl Cursive Looped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81046076"/>
                  </a:ext>
                </a:extLst>
              </a:tr>
            </a:tbl>
          </a:graphicData>
        </a:graphic>
      </p:graphicFrame>
      <p:pic>
        <p:nvPicPr>
          <p:cNvPr id="11" name="Picture 10">
            <a:extLst>
              <a:ext uri="{FF2B5EF4-FFF2-40B4-BE49-F238E27FC236}">
                <a16:creationId xmlns:a16="http://schemas.microsoft.com/office/drawing/2014/main" id="{2A0BDBBD-A04C-E88E-70A9-320FA9550B5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00237" y="1031875"/>
            <a:ext cx="5404485" cy="15633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28907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AAC7D3B1F62064781812B830AC90CAD" ma:contentTypeVersion="11" ma:contentTypeDescription="Create a new document." ma:contentTypeScope="" ma:versionID="22029c897c5b096e99ae2609fad69edb">
  <xsd:schema xmlns:xsd="http://www.w3.org/2001/XMLSchema" xmlns:xs="http://www.w3.org/2001/XMLSchema" xmlns:p="http://schemas.microsoft.com/office/2006/metadata/properties" xmlns:ns2="0a1ca2eb-796e-45f8-b2f1-2ee678ad4099" xmlns:ns3="0914b84e-a6dd-4b58-8d44-e3f71d452bd9" targetNamespace="http://schemas.microsoft.com/office/2006/metadata/properties" ma:root="true" ma:fieldsID="8178a6c93faa955e5a072fd62ad4db35" ns2:_="" ns3:_="">
    <xsd:import namespace="0a1ca2eb-796e-45f8-b2f1-2ee678ad4099"/>
    <xsd:import namespace="0914b84e-a6dd-4b58-8d44-e3f71d452bd9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a1ca2eb-796e-45f8-b2f1-2ee678ad409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3" nillable="true" ma:taxonomy="true" ma:internalName="lcf76f155ced4ddcb4097134ff3c332f" ma:taxonomyFieldName="MediaServiceImageTags" ma:displayName="Image Tags" ma:readOnly="false" ma:fieldId="{5cf76f15-5ced-4ddc-b409-7134ff3c332f}" ma:taxonomyMulti="true" ma:sspId="a02c4743-38a5-4b89-80ce-53a35af979f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Location" ma:index="15" nillable="true" ma:displayName="Location" ma:indexed="true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8" nillable="true" ma:displayName="MediaLengthInSeconds" ma:hidden="true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914b84e-a6dd-4b58-8d44-e3f71d452bd9" elementFormDefault="qualified">
    <xsd:import namespace="http://schemas.microsoft.com/office/2006/documentManagement/types"/>
    <xsd:import namespace="http://schemas.microsoft.com/office/infopath/2007/PartnerControls"/>
    <xsd:element name="TaxCatchAll" ma:index="14" nillable="true" ma:displayName="Taxonomy Catch All Column" ma:hidden="true" ma:list="{d1703424-fdb4-4fb3-a2c2-a7cb63b76ef7}" ma:internalName="TaxCatchAll" ma:showField="CatchAllData" ma:web="0914b84e-a6dd-4b58-8d44-e3f71d452bd9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0914b84e-a6dd-4b58-8d44-e3f71d452bd9" xsi:nil="true"/>
    <lcf76f155ced4ddcb4097134ff3c332f xmlns="0a1ca2eb-796e-45f8-b2f1-2ee678ad409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A9C844BF-1E94-494F-8A85-048015086785}"/>
</file>

<file path=customXml/itemProps2.xml><?xml version="1.0" encoding="utf-8"?>
<ds:datastoreItem xmlns:ds="http://schemas.openxmlformats.org/officeDocument/2006/customXml" ds:itemID="{828D665F-D64E-4A52-ABBF-AA580A36DBA3}"/>
</file>

<file path=customXml/itemProps3.xml><?xml version="1.0" encoding="utf-8"?>
<ds:datastoreItem xmlns:ds="http://schemas.openxmlformats.org/officeDocument/2006/customXml" ds:itemID="{17450668-95B4-4115-9DF9-D3C3D0C0678B}"/>
</file>

<file path=docProps/app.xml><?xml version="1.0" encoding="utf-8"?>
<Properties xmlns="http://schemas.openxmlformats.org/officeDocument/2006/extended-properties" xmlns:vt="http://schemas.openxmlformats.org/officeDocument/2006/docPropsVTypes">
  <TotalTime>54</TotalTime>
  <Words>115</Words>
  <Application>Microsoft Office PowerPoint</Application>
  <PresentationFormat>Widescreen</PresentationFormat>
  <Paragraphs>13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Twinkl Cursive Looped</vt:lpstr>
      <vt:lpstr>Office Theme</vt:lpstr>
      <vt:lpstr>PowerPoint Presentation</vt:lpstr>
    </vt:vector>
  </TitlesOfParts>
  <Company>Norfolk County Council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Michael Bidder</dc:creator>
  <cp:lastModifiedBy>Davina Nyarko</cp:lastModifiedBy>
  <cp:revision>33</cp:revision>
  <cp:lastPrinted>2019-10-03T14:40:10Z</cp:lastPrinted>
  <dcterms:created xsi:type="dcterms:W3CDTF">2019-09-03T13:41:00Z</dcterms:created>
  <dcterms:modified xsi:type="dcterms:W3CDTF">2026-08-26T15:02:43Z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0x0101004AAC7D3B1F62064781812B830AC90CAD</vt:lpwstr>
  </property>
</Properties>
</file>