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>
        <p:scale>
          <a:sx n="69" d="100"/>
          <a:sy n="69" d="100"/>
        </p:scale>
        <p:origin x="3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2.xml"/><Relationship Id="rId3" Type="http://schemas.openxmlformats.org/officeDocument/2006/relationships/presProps" Target="presProps.xml"/><Relationship Id="rId7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Relationship Id="rId9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3C48E4-17DD-85C3-877B-7F6B796187B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0C8A4A3-3E2A-18ED-B076-06DCD96E9E9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94978A-EB61-B099-0365-745B631A2C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85DA48-14A2-44AF-A67D-FA2E8FFC6BEB}" type="datetimeFigureOut">
              <a:rPr lang="en-GB" smtClean="0"/>
              <a:t>31/08/2026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6AA337-7292-2435-3125-7B4CA0DBE9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FC0592-E0B2-7F64-8CBA-2134CF8BEB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291C8-E1F4-425A-B367-B61E8CBBA7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97149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D58260-77B1-AC59-2A13-862B5F379B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C87F59-482E-0950-DC25-4A32AEA3B2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9A803B9-9FAE-B23F-1BE0-A04AB6DFCD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85DA48-14A2-44AF-A67D-FA2E8FFC6BEB}" type="datetimeFigureOut">
              <a:rPr lang="en-GB" smtClean="0"/>
              <a:t>31/08/2026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458CF3-B315-7017-C36E-1BDD6A9079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AD55ED-68A4-0EE0-C936-DBA29D213B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291C8-E1F4-425A-B367-B61E8CBBA7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97143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2840B4-7256-8334-2423-F186168A9B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CC7EFDF-7A94-F0A9-96C3-1265E9BCC9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BC4868-DC24-27A0-D9E2-35157D6AE9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85DA48-14A2-44AF-A67D-FA2E8FFC6BEB}" type="datetimeFigureOut">
              <a:rPr lang="en-GB" smtClean="0"/>
              <a:t>31/08/2026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CA24BE4-DD91-A727-0AC1-19788C35AC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2AF15E-33C9-7EDC-9C80-6BBA283B21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291C8-E1F4-425A-B367-B61E8CBBA7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74401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6A6A2B-5AC7-F88D-C994-2D7DE87EB3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73D6A9-6D1B-5205-183D-DF1B28866CC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F421F4C-AB26-9487-E59B-701FA9367C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B0BA00C-A816-812F-9CE7-FD4B0437AE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85DA48-14A2-44AF-A67D-FA2E8FFC6BEB}" type="datetimeFigureOut">
              <a:rPr lang="en-GB" smtClean="0"/>
              <a:t>31/08/2026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ED55B26-AF62-627D-036E-BB3C8B6A5D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F91A3D9-E458-A643-0195-D244CEE9C2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291C8-E1F4-425A-B367-B61E8CBBA7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9934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F7944A-BDEA-4192-2D50-3B0055A08A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CCA5869-A6F2-83A9-5410-3862ADD370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4B8F874-B451-215F-8D19-34E25FE04D8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11DA094-E3D3-75E0-D246-B1BD16027B1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FAF1457-8FA9-E039-8A16-F2E6018DC59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3CE2789-EC37-FB59-D475-D3D4A6F3EE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85DA48-14A2-44AF-A67D-FA2E8FFC6BEB}" type="datetimeFigureOut">
              <a:rPr lang="en-GB" smtClean="0"/>
              <a:t>31/08/2026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2AD8C6C-78EF-E88C-D104-1F6190B9B8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204B398-6E5E-F370-8BDD-B9840A6220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291C8-E1F4-425A-B367-B61E8CBBA7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68626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DDF5C4-2032-5388-A8C7-CF2892EEC7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26501AC-1101-96F1-2BB7-AD22F993B5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85DA48-14A2-44AF-A67D-FA2E8FFC6BEB}" type="datetimeFigureOut">
              <a:rPr lang="en-GB" smtClean="0"/>
              <a:t>31/08/2026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C5E2168-7939-AAD0-4128-6B483B2E1E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C2EAA49-E52B-09A8-DDED-9B237D444A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291C8-E1F4-425A-B367-B61E8CBBA7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66733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B700A2B-F6C0-E932-B512-D615DFEF19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85DA48-14A2-44AF-A67D-FA2E8FFC6BEB}" type="datetimeFigureOut">
              <a:rPr lang="en-GB" smtClean="0"/>
              <a:t>31/08/2026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FAB5265-A251-E54C-468D-6FB3C54398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C368C41-69A2-19FB-76B8-3556F49C67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291C8-E1F4-425A-B367-B61E8CBBA7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13453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37E6BF-EBFF-9674-1AFA-AB2FACC494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DBCF09-B910-D313-4B47-355116F164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220A6BF-478C-B14C-BBF0-0747A2DB9B0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61C5F5F-5001-804B-152C-A2F88DAC55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85DA48-14A2-44AF-A67D-FA2E8FFC6BEB}" type="datetimeFigureOut">
              <a:rPr lang="en-GB" smtClean="0"/>
              <a:t>31/08/2026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6D69595-FE35-02BD-A53D-64B3A22D8F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B44E79-2685-74A4-F9C6-62A1319B8F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291C8-E1F4-425A-B367-B61E8CBBA7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03569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48DF36-2178-ABB7-E821-CFA5CAFEAF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2C878A4-23FD-B522-AA24-0F18B51A893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B7A2435-08D3-5D44-C2B6-A0BD25346C8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B793907-1616-AE2A-D3A0-FEA6611CED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85DA48-14A2-44AF-A67D-FA2E8FFC6BEB}" type="datetimeFigureOut">
              <a:rPr lang="en-GB" smtClean="0"/>
              <a:t>31/08/2026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D6E8298-8199-10EC-4E7F-C402C13E0C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0B1E824-C14C-7898-6F54-85EBBDC575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291C8-E1F4-425A-B367-B61E8CBBA7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3635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75F829-1C98-47DE-AE3B-5302E69E9D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E2905AC-A182-7902-F5E0-E0FFBD508F9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D54433-43F9-35CE-3F59-9774B90039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85DA48-14A2-44AF-A67D-FA2E8FFC6BEB}" type="datetimeFigureOut">
              <a:rPr lang="en-GB" smtClean="0"/>
              <a:t>31/08/2026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AD1E25-A5CA-E9D4-E3A5-3AB7270F72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8F0CB9-6024-F350-72D6-953A045984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291C8-E1F4-425A-B367-B61E8CBBA7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01094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5054D80-1FC1-335D-A0DD-E62FF208FC5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3F743EE-914B-06A5-23A9-E6768805E7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86539B-3DC0-5893-3FD8-CE48A5E94D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85DA48-14A2-44AF-A67D-FA2E8FFC6BEB}" type="datetimeFigureOut">
              <a:rPr lang="en-GB" smtClean="0"/>
              <a:t>31/08/2026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B85808-F543-413A-9B37-1E241B4A49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CB2EA9-1D06-2789-0993-6AAC979385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291C8-E1F4-425A-B367-B61E8CBBA7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69236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B0C539-C31C-1D18-A791-13C10E582E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A5B90E-23C3-FEC6-6005-9143B31EC8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70FE42-61B4-F126-001B-13E2D5438EA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C85DA48-14A2-44AF-A67D-FA2E8FFC6BEB}" type="datetimeFigureOut">
              <a:rPr lang="en-GB" smtClean="0"/>
              <a:t>31/08/2026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13635A-3F5C-98C6-7499-B76E06B66A0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EA01E1-BECA-6337-9AC5-C95CAAE26DF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CC291C8-E1F4-425A-B367-B61E8CBBA7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55452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Rectangle 66">
            <a:extLst>
              <a:ext uri="{FF2B5EF4-FFF2-40B4-BE49-F238E27FC236}">
                <a16:creationId xmlns:a16="http://schemas.microsoft.com/office/drawing/2014/main" id="{84826298-2891-5F8D-BE5E-7EBAB3204855}"/>
              </a:ext>
            </a:extLst>
          </p:cNvPr>
          <p:cNvSpPr/>
          <p:nvPr/>
        </p:nvSpPr>
        <p:spPr>
          <a:xfrm>
            <a:off x="2699691" y="10895"/>
            <a:ext cx="4145258" cy="518895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BD94B6C-9040-15E2-FE96-896432881E1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56021" y="-238496"/>
            <a:ext cx="9144000" cy="2387600"/>
          </a:xfrm>
        </p:spPr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Mrs Melia </a:t>
            </a:r>
            <a:r>
              <a:rPr lang="en-GB" sz="3600" dirty="0">
                <a:solidFill>
                  <a:srgbClr val="00B0F0"/>
                </a:solidFill>
              </a:rPr>
              <a:t>is</a:t>
            </a:r>
            <a:r>
              <a:rPr lang="en-GB" sz="3600" dirty="0"/>
              <a:t> a </a:t>
            </a:r>
            <a:r>
              <a:rPr lang="en-GB" sz="3600" dirty="0">
                <a:solidFill>
                  <a:srgbClr val="FF0000"/>
                </a:solidFill>
              </a:rPr>
              <a:t>teacher</a:t>
            </a:r>
            <a:r>
              <a:rPr lang="en-GB" dirty="0"/>
              <a:t>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6A03118-B1BB-33DE-1BEF-15FB1932A342}"/>
              </a:ext>
            </a:extLst>
          </p:cNvPr>
          <p:cNvSpPr txBox="1"/>
          <p:nvPr/>
        </p:nvSpPr>
        <p:spPr>
          <a:xfrm>
            <a:off x="333180" y="537517"/>
            <a:ext cx="649224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Noun: </a:t>
            </a:r>
            <a:r>
              <a:rPr lang="en-GB" dirty="0"/>
              <a:t>a person, place or thing. </a:t>
            </a:r>
          </a:p>
          <a:p>
            <a:r>
              <a:rPr lang="en-GB" b="1" dirty="0">
                <a:solidFill>
                  <a:srgbClr val="00B050"/>
                </a:solidFill>
              </a:rPr>
              <a:t>Proper noun</a:t>
            </a:r>
            <a:r>
              <a:rPr lang="en-GB" b="1" dirty="0"/>
              <a:t>: </a:t>
            </a:r>
            <a:r>
              <a:rPr lang="en-GB" dirty="0"/>
              <a:t>the one and only.  It starts with a capital letter.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2D73A24-2767-56DD-766E-0BA1609337AD}"/>
              </a:ext>
            </a:extLst>
          </p:cNvPr>
          <p:cNvSpPr txBox="1"/>
          <p:nvPr/>
        </p:nvSpPr>
        <p:spPr>
          <a:xfrm>
            <a:off x="6633229" y="452337"/>
            <a:ext cx="531282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      Common noun</a:t>
            </a:r>
            <a:r>
              <a:rPr lang="en-GB" b="1" dirty="0"/>
              <a:t>:  </a:t>
            </a:r>
            <a:r>
              <a:rPr lang="en-GB" dirty="0"/>
              <a:t>one of many.  A general noun.</a:t>
            </a:r>
          </a:p>
          <a:p>
            <a:endParaRPr lang="en-GB" b="1" dirty="0">
              <a:solidFill>
                <a:srgbClr val="00B0F0"/>
              </a:solidFill>
            </a:endParaRPr>
          </a:p>
          <a:p>
            <a:r>
              <a:rPr lang="en-GB" b="1" dirty="0">
                <a:solidFill>
                  <a:srgbClr val="00B0F0"/>
                </a:solidFill>
              </a:rPr>
              <a:t>        Verb</a:t>
            </a:r>
            <a:r>
              <a:rPr lang="en-GB" b="1" dirty="0"/>
              <a:t>:  </a:t>
            </a:r>
            <a:r>
              <a:rPr lang="en-GB" dirty="0"/>
              <a:t>a doing or being word. </a:t>
            </a:r>
          </a:p>
        </p:txBody>
      </p:sp>
      <p:sp>
        <p:nvSpPr>
          <p:cNvPr id="6" name="Right Bracket 5">
            <a:extLst>
              <a:ext uri="{FF2B5EF4-FFF2-40B4-BE49-F238E27FC236}">
                <a16:creationId xmlns:a16="http://schemas.microsoft.com/office/drawing/2014/main" id="{204EAF63-1C6D-77F1-BAF3-C5B13F99A949}"/>
              </a:ext>
            </a:extLst>
          </p:cNvPr>
          <p:cNvSpPr/>
          <p:nvPr/>
        </p:nvSpPr>
        <p:spPr>
          <a:xfrm rot="5400000">
            <a:off x="4623744" y="963446"/>
            <a:ext cx="431800" cy="1902271"/>
          </a:xfrm>
          <a:prstGeom prst="rightBracket">
            <a:avLst/>
          </a:prstGeom>
          <a:ln w="5715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F03D1AF-6301-EC03-A5C1-7D719FF2433B}"/>
              </a:ext>
            </a:extLst>
          </p:cNvPr>
          <p:cNvSpPr txBox="1"/>
          <p:nvPr/>
        </p:nvSpPr>
        <p:spPr>
          <a:xfrm>
            <a:off x="343615" y="2409289"/>
            <a:ext cx="73510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Subject</a:t>
            </a:r>
            <a:r>
              <a:rPr lang="en-GB" b="1" dirty="0"/>
              <a:t>:  </a:t>
            </a:r>
            <a:r>
              <a:rPr lang="en-GB" dirty="0"/>
              <a:t>who or what the sentence is about.  It is the star of the show! </a:t>
            </a:r>
          </a:p>
        </p:txBody>
      </p:sp>
      <p:sp>
        <p:nvSpPr>
          <p:cNvPr id="9" name="Star: 5 Points 8">
            <a:extLst>
              <a:ext uri="{FF2B5EF4-FFF2-40B4-BE49-F238E27FC236}">
                <a16:creationId xmlns:a16="http://schemas.microsoft.com/office/drawing/2014/main" id="{04E9276A-71FD-4B67-C9BF-2CB48F3DCA06}"/>
              </a:ext>
            </a:extLst>
          </p:cNvPr>
          <p:cNvSpPr/>
          <p:nvPr/>
        </p:nvSpPr>
        <p:spPr>
          <a:xfrm>
            <a:off x="4650921" y="1872944"/>
            <a:ext cx="549774" cy="453995"/>
          </a:xfrm>
          <a:prstGeom prst="star5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D9146DB-1BEA-23F4-646F-6F38945E5CE6}"/>
              </a:ext>
            </a:extLst>
          </p:cNvPr>
          <p:cNvSpPr txBox="1"/>
          <p:nvPr/>
        </p:nvSpPr>
        <p:spPr>
          <a:xfrm>
            <a:off x="333180" y="2767936"/>
            <a:ext cx="107962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An independent (main) clause has a </a:t>
            </a:r>
            <a:r>
              <a:rPr lang="en-GB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subject </a:t>
            </a:r>
            <a:r>
              <a:rPr lang="en-GB" dirty="0"/>
              <a:t>and a </a:t>
            </a:r>
            <a:r>
              <a:rPr lang="en-GB" dirty="0">
                <a:solidFill>
                  <a:srgbClr val="00B0F0"/>
                </a:solidFill>
              </a:rPr>
              <a:t>verb </a:t>
            </a:r>
            <a:r>
              <a:rPr lang="en-GB" dirty="0"/>
              <a:t>and makes sense on its own.  It starts with a capital letter and ends with a full stop.  </a:t>
            </a: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4419769C-CCD6-2094-0EC0-A830D9A1039B}"/>
              </a:ext>
            </a:extLst>
          </p:cNvPr>
          <p:cNvSpPr txBox="1">
            <a:spLocks/>
          </p:cNvSpPr>
          <p:nvPr/>
        </p:nvSpPr>
        <p:spPr>
          <a:xfrm>
            <a:off x="1218780" y="1479286"/>
            <a:ext cx="9144000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She</a:t>
            </a:r>
            <a:r>
              <a:rPr lang="en-GB" sz="3600" dirty="0">
                <a:solidFill>
                  <a:srgbClr val="00B050"/>
                </a:solidFill>
              </a:rPr>
              <a:t> </a:t>
            </a:r>
            <a:r>
              <a:rPr lang="en-GB" sz="3600" dirty="0">
                <a:solidFill>
                  <a:srgbClr val="00B0F0"/>
                </a:solidFill>
              </a:rPr>
              <a:t>loves</a:t>
            </a:r>
            <a:r>
              <a:rPr lang="en-GB" sz="3600" dirty="0"/>
              <a:t> </a:t>
            </a:r>
            <a:r>
              <a:rPr lang="en-GB" sz="3600" dirty="0">
                <a:solidFill>
                  <a:srgbClr val="FF0000"/>
                </a:solidFill>
              </a:rPr>
              <a:t>coffee</a:t>
            </a:r>
            <a:r>
              <a:rPr lang="en-GB" sz="4400" dirty="0"/>
              <a:t>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15695B0-912C-D787-5EC4-97838984D7F0}"/>
              </a:ext>
            </a:extLst>
          </p:cNvPr>
          <p:cNvSpPr txBox="1"/>
          <p:nvPr/>
        </p:nvSpPr>
        <p:spPr>
          <a:xfrm>
            <a:off x="5389973" y="3889277"/>
            <a:ext cx="73510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Pronoun</a:t>
            </a:r>
            <a:r>
              <a:rPr lang="en-GB" b="1" dirty="0"/>
              <a:t>:  </a:t>
            </a:r>
            <a:r>
              <a:rPr lang="en-GB" dirty="0"/>
              <a:t>replaces a noun (or noun phrase) to avoid repetition.  </a:t>
            </a:r>
          </a:p>
        </p:txBody>
      </p:sp>
      <p:sp>
        <p:nvSpPr>
          <p:cNvPr id="16" name="Right Bracket 15">
            <a:extLst>
              <a:ext uri="{FF2B5EF4-FFF2-40B4-BE49-F238E27FC236}">
                <a16:creationId xmlns:a16="http://schemas.microsoft.com/office/drawing/2014/main" id="{05832F8B-BE7E-8FC3-61DF-4D09B618779D}"/>
              </a:ext>
            </a:extLst>
          </p:cNvPr>
          <p:cNvSpPr/>
          <p:nvPr/>
        </p:nvSpPr>
        <p:spPr>
          <a:xfrm rot="5400000">
            <a:off x="4351756" y="3228491"/>
            <a:ext cx="431800" cy="859533"/>
          </a:xfrm>
          <a:prstGeom prst="rightBracket">
            <a:avLst/>
          </a:prstGeom>
          <a:ln w="5715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Star: 5 Points 17">
            <a:extLst>
              <a:ext uri="{FF2B5EF4-FFF2-40B4-BE49-F238E27FC236}">
                <a16:creationId xmlns:a16="http://schemas.microsoft.com/office/drawing/2014/main" id="{D3E1B5C1-B627-D546-095E-6E4962834109}"/>
              </a:ext>
            </a:extLst>
          </p:cNvPr>
          <p:cNvSpPr/>
          <p:nvPr/>
        </p:nvSpPr>
        <p:spPr>
          <a:xfrm>
            <a:off x="4272299" y="3634919"/>
            <a:ext cx="590714" cy="439024"/>
          </a:xfrm>
          <a:prstGeom prst="star5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67E99064-FC39-130B-49B7-D97BC3A9220C}"/>
              </a:ext>
            </a:extLst>
          </p:cNvPr>
          <p:cNvSpPr txBox="1"/>
          <p:nvPr/>
        </p:nvSpPr>
        <p:spPr>
          <a:xfrm>
            <a:off x="7416880" y="4871737"/>
            <a:ext cx="73510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chemeClr val="accent2">
                    <a:lumMod val="75000"/>
                  </a:schemeClr>
                </a:solidFill>
              </a:rPr>
              <a:t>Leftover</a:t>
            </a:r>
            <a:r>
              <a:rPr lang="en-GB" b="1" dirty="0"/>
              <a:t>:  </a:t>
            </a:r>
            <a:r>
              <a:rPr lang="en-GB" dirty="0"/>
              <a:t>not the subject or the verb.  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8F50B071-0D89-3A76-0AA9-78C4C80C8813}"/>
              </a:ext>
            </a:extLst>
          </p:cNvPr>
          <p:cNvSpPr txBox="1"/>
          <p:nvPr/>
        </p:nvSpPr>
        <p:spPr>
          <a:xfrm>
            <a:off x="2821917" y="4163451"/>
            <a:ext cx="8307464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600" dirty="0"/>
              <a:t>The </a:t>
            </a:r>
            <a:r>
              <a:rPr lang="en-GB" sz="3600" dirty="0">
                <a:solidFill>
                  <a:srgbClr val="FF0000"/>
                </a:solidFill>
              </a:rPr>
              <a:t>teacher </a:t>
            </a:r>
            <a:r>
              <a:rPr lang="en-GB" sz="3600" dirty="0">
                <a:solidFill>
                  <a:srgbClr val="00B0F0"/>
                </a:solidFill>
              </a:rPr>
              <a:t>sits</a:t>
            </a:r>
            <a:r>
              <a:rPr lang="en-GB" sz="3600" dirty="0"/>
              <a:t> </a:t>
            </a:r>
            <a:r>
              <a:rPr lang="en-GB" sz="3600" dirty="0">
                <a:solidFill>
                  <a:schemeClr val="accent2">
                    <a:lumMod val="75000"/>
                  </a:schemeClr>
                </a:solidFill>
              </a:rPr>
              <a:t>in the cafe</a:t>
            </a:r>
            <a:r>
              <a:rPr lang="en-GB" sz="4400" dirty="0"/>
              <a:t>.</a:t>
            </a:r>
          </a:p>
        </p:txBody>
      </p:sp>
      <p:sp>
        <p:nvSpPr>
          <p:cNvPr id="24" name="Right Bracket 23">
            <a:extLst>
              <a:ext uri="{FF2B5EF4-FFF2-40B4-BE49-F238E27FC236}">
                <a16:creationId xmlns:a16="http://schemas.microsoft.com/office/drawing/2014/main" id="{AD1D6603-5BFF-C07E-0B9F-AC09708A766C}"/>
              </a:ext>
            </a:extLst>
          </p:cNvPr>
          <p:cNvSpPr/>
          <p:nvPr/>
        </p:nvSpPr>
        <p:spPr>
          <a:xfrm rot="5400000">
            <a:off x="3838784" y="3534448"/>
            <a:ext cx="431800" cy="2465534"/>
          </a:xfrm>
          <a:prstGeom prst="rightBracket">
            <a:avLst/>
          </a:prstGeom>
          <a:ln w="5715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E23FBD1D-5DD8-6712-AC0F-27F616358854}"/>
              </a:ext>
            </a:extLst>
          </p:cNvPr>
          <p:cNvSpPr txBox="1"/>
          <p:nvPr/>
        </p:nvSpPr>
        <p:spPr>
          <a:xfrm>
            <a:off x="1218780" y="5247173"/>
            <a:ext cx="11272197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600" dirty="0"/>
              <a:t>The</a:t>
            </a:r>
            <a:r>
              <a:rPr lang="en-GB" sz="36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 </a:t>
            </a:r>
            <a:r>
              <a:rPr lang="en-GB" sz="3600" dirty="0">
                <a:solidFill>
                  <a:srgbClr val="FF0000"/>
                </a:solidFill>
              </a:rPr>
              <a:t>teacher</a:t>
            </a:r>
            <a:r>
              <a:rPr lang="en-GB" sz="36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 </a:t>
            </a:r>
            <a:r>
              <a:rPr lang="en-GB" sz="3600" dirty="0">
                <a:solidFill>
                  <a:srgbClr val="00B0F0"/>
                </a:solidFill>
              </a:rPr>
              <a:t>sits</a:t>
            </a:r>
            <a:r>
              <a:rPr lang="en-GB" sz="3600" dirty="0"/>
              <a:t> </a:t>
            </a:r>
            <a:r>
              <a:rPr lang="en-GB" sz="3600" dirty="0">
                <a:solidFill>
                  <a:schemeClr val="accent2">
                    <a:lumMod val="75000"/>
                  </a:schemeClr>
                </a:solidFill>
              </a:rPr>
              <a:t>in the café</a:t>
            </a:r>
            <a:r>
              <a:rPr lang="en-GB" sz="4400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GB" sz="3600" dirty="0">
                <a:solidFill>
                  <a:schemeClr val="bg2">
                    <a:lumMod val="50000"/>
                  </a:schemeClr>
                </a:solidFill>
              </a:rPr>
              <a:t>and </a:t>
            </a:r>
            <a:r>
              <a:rPr lang="en-GB" sz="3600" dirty="0">
                <a:solidFill>
                  <a:schemeClr val="accent1">
                    <a:lumMod val="75000"/>
                  </a:schemeClr>
                </a:solidFill>
              </a:rPr>
              <a:t>she</a:t>
            </a:r>
            <a:r>
              <a:rPr lang="en-GB" sz="3600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GB" sz="3600" dirty="0">
                <a:solidFill>
                  <a:srgbClr val="00B0F0"/>
                </a:solidFill>
              </a:rPr>
              <a:t>drinks</a:t>
            </a:r>
            <a:r>
              <a:rPr lang="en-GB" sz="3600" dirty="0">
                <a:solidFill>
                  <a:schemeClr val="accent2">
                    <a:lumMod val="75000"/>
                  </a:schemeClr>
                </a:solidFill>
              </a:rPr>
              <a:t> a coffee</a:t>
            </a:r>
            <a:r>
              <a:rPr lang="en-GB" sz="4400" dirty="0">
                <a:solidFill>
                  <a:schemeClr val="accent2">
                    <a:lumMod val="75000"/>
                  </a:schemeClr>
                </a:solidFill>
              </a:rPr>
              <a:t>. </a:t>
            </a:r>
            <a:endParaRPr lang="en-GB" sz="4400" dirty="0"/>
          </a:p>
        </p:txBody>
      </p:sp>
      <p:sp>
        <p:nvSpPr>
          <p:cNvPr id="30" name="Right Bracket 29">
            <a:extLst>
              <a:ext uri="{FF2B5EF4-FFF2-40B4-BE49-F238E27FC236}">
                <a16:creationId xmlns:a16="http://schemas.microsoft.com/office/drawing/2014/main" id="{9FC139EA-EDE9-021F-7D72-D3101BDD26C8}"/>
              </a:ext>
            </a:extLst>
          </p:cNvPr>
          <p:cNvSpPr/>
          <p:nvPr/>
        </p:nvSpPr>
        <p:spPr>
          <a:xfrm rot="5400000">
            <a:off x="2235647" y="4667915"/>
            <a:ext cx="431800" cy="2465534"/>
          </a:xfrm>
          <a:prstGeom prst="rightBracket">
            <a:avLst/>
          </a:prstGeom>
          <a:ln w="5715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Star: 5 Points 25">
            <a:extLst>
              <a:ext uri="{FF2B5EF4-FFF2-40B4-BE49-F238E27FC236}">
                <a16:creationId xmlns:a16="http://schemas.microsoft.com/office/drawing/2014/main" id="{810932D1-B11D-108F-63B6-819946D75311}"/>
              </a:ext>
            </a:extLst>
          </p:cNvPr>
          <p:cNvSpPr/>
          <p:nvPr/>
        </p:nvSpPr>
        <p:spPr>
          <a:xfrm>
            <a:off x="2192548" y="5860319"/>
            <a:ext cx="517997" cy="415248"/>
          </a:xfrm>
          <a:prstGeom prst="star5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2" name="Right Bracket 31">
            <a:extLst>
              <a:ext uri="{FF2B5EF4-FFF2-40B4-BE49-F238E27FC236}">
                <a16:creationId xmlns:a16="http://schemas.microsoft.com/office/drawing/2014/main" id="{39188349-AD75-E09A-EDF3-CD9A036750F4}"/>
              </a:ext>
            </a:extLst>
          </p:cNvPr>
          <p:cNvSpPr/>
          <p:nvPr/>
        </p:nvSpPr>
        <p:spPr>
          <a:xfrm rot="5400000">
            <a:off x="7667377" y="5427579"/>
            <a:ext cx="431800" cy="840429"/>
          </a:xfrm>
          <a:prstGeom prst="rightBracket">
            <a:avLst/>
          </a:prstGeom>
          <a:ln w="5715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Star: 5 Points 33">
            <a:extLst>
              <a:ext uri="{FF2B5EF4-FFF2-40B4-BE49-F238E27FC236}">
                <a16:creationId xmlns:a16="http://schemas.microsoft.com/office/drawing/2014/main" id="{1BA1AD48-EFB2-AC0F-3BA2-C947701605B9}"/>
              </a:ext>
            </a:extLst>
          </p:cNvPr>
          <p:cNvSpPr/>
          <p:nvPr/>
        </p:nvSpPr>
        <p:spPr>
          <a:xfrm>
            <a:off x="3829624" y="4704174"/>
            <a:ext cx="590714" cy="439024"/>
          </a:xfrm>
          <a:prstGeom prst="star5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6" name="Star: 5 Points 35">
            <a:extLst>
              <a:ext uri="{FF2B5EF4-FFF2-40B4-BE49-F238E27FC236}">
                <a16:creationId xmlns:a16="http://schemas.microsoft.com/office/drawing/2014/main" id="{C3E8F72C-D99F-E1AA-3D73-1BE2A752FFE6}"/>
              </a:ext>
            </a:extLst>
          </p:cNvPr>
          <p:cNvSpPr/>
          <p:nvPr/>
        </p:nvSpPr>
        <p:spPr>
          <a:xfrm>
            <a:off x="7587920" y="5771502"/>
            <a:ext cx="590714" cy="439024"/>
          </a:xfrm>
          <a:prstGeom prst="star5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6B9418A-A026-C388-9746-BF755C5EA4C0}"/>
              </a:ext>
            </a:extLst>
          </p:cNvPr>
          <p:cNvSpPr txBox="1"/>
          <p:nvPr/>
        </p:nvSpPr>
        <p:spPr>
          <a:xfrm>
            <a:off x="4997423" y="6436690"/>
            <a:ext cx="73510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chemeClr val="bg2">
                    <a:lumMod val="75000"/>
                  </a:schemeClr>
                </a:solidFill>
              </a:rPr>
              <a:t>Co-coordinating conjunction</a:t>
            </a:r>
            <a:r>
              <a:rPr lang="en-GB" b="1" dirty="0"/>
              <a:t>:  </a:t>
            </a:r>
            <a:r>
              <a:rPr lang="en-GB" dirty="0"/>
              <a:t>joins two independent (main) clauses.  </a:t>
            </a:r>
          </a:p>
        </p:txBody>
      </p:sp>
      <p:cxnSp>
        <p:nvCxnSpPr>
          <p:cNvPr id="50" name="Straight Arrow Connector 49">
            <a:extLst>
              <a:ext uri="{FF2B5EF4-FFF2-40B4-BE49-F238E27FC236}">
                <a16:creationId xmlns:a16="http://schemas.microsoft.com/office/drawing/2014/main" id="{C758E305-0C1E-5A2C-4645-4B9B2B3A7170}"/>
              </a:ext>
            </a:extLst>
          </p:cNvPr>
          <p:cNvCxnSpPr>
            <a:cxnSpLocks/>
          </p:cNvCxnSpPr>
          <p:nvPr/>
        </p:nvCxnSpPr>
        <p:spPr>
          <a:xfrm>
            <a:off x="1293091" y="1130186"/>
            <a:ext cx="3011744" cy="40841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3" name="Straight Arrow Connector 52">
            <a:extLst>
              <a:ext uri="{FF2B5EF4-FFF2-40B4-BE49-F238E27FC236}">
                <a16:creationId xmlns:a16="http://schemas.microsoft.com/office/drawing/2014/main" id="{52EDA085-DC47-DBE0-90F8-10124E9578C2}"/>
              </a:ext>
            </a:extLst>
          </p:cNvPr>
          <p:cNvCxnSpPr>
            <a:cxnSpLocks/>
          </p:cNvCxnSpPr>
          <p:nvPr/>
        </p:nvCxnSpPr>
        <p:spPr>
          <a:xfrm flipH="1">
            <a:off x="6028021" y="1328972"/>
            <a:ext cx="1388859" cy="31296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6" name="Straight Arrow Connector 55">
            <a:extLst>
              <a:ext uri="{FF2B5EF4-FFF2-40B4-BE49-F238E27FC236}">
                <a16:creationId xmlns:a16="http://schemas.microsoft.com/office/drawing/2014/main" id="{D70D07CC-9A77-A909-2624-8034F8234703}"/>
              </a:ext>
            </a:extLst>
          </p:cNvPr>
          <p:cNvCxnSpPr>
            <a:cxnSpLocks/>
          </p:cNvCxnSpPr>
          <p:nvPr/>
        </p:nvCxnSpPr>
        <p:spPr>
          <a:xfrm flipH="1">
            <a:off x="7866999" y="766618"/>
            <a:ext cx="16278" cy="87532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0" name="Straight Arrow Connector 59">
            <a:extLst>
              <a:ext uri="{FF2B5EF4-FFF2-40B4-BE49-F238E27FC236}">
                <a16:creationId xmlns:a16="http://schemas.microsoft.com/office/drawing/2014/main" id="{29C08D91-3636-7AD5-D5D8-9492D9768CFD}"/>
              </a:ext>
            </a:extLst>
          </p:cNvPr>
          <p:cNvCxnSpPr>
            <a:cxnSpLocks/>
          </p:cNvCxnSpPr>
          <p:nvPr/>
        </p:nvCxnSpPr>
        <p:spPr>
          <a:xfrm flipH="1" flipV="1">
            <a:off x="4925808" y="3678325"/>
            <a:ext cx="517735" cy="434903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2" name="Straight Arrow Connector 61">
            <a:extLst>
              <a:ext uri="{FF2B5EF4-FFF2-40B4-BE49-F238E27FC236}">
                <a16:creationId xmlns:a16="http://schemas.microsoft.com/office/drawing/2014/main" id="{FCAA05B5-EA7A-5288-E299-D4C4B13DC7EA}"/>
              </a:ext>
            </a:extLst>
          </p:cNvPr>
          <p:cNvCxnSpPr>
            <a:cxnSpLocks/>
          </p:cNvCxnSpPr>
          <p:nvPr/>
        </p:nvCxnSpPr>
        <p:spPr>
          <a:xfrm flipH="1" flipV="1">
            <a:off x="6975649" y="4765425"/>
            <a:ext cx="460124" cy="32071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4" name="Straight Arrow Connector 63">
            <a:extLst>
              <a:ext uri="{FF2B5EF4-FFF2-40B4-BE49-F238E27FC236}">
                <a16:creationId xmlns:a16="http://schemas.microsoft.com/office/drawing/2014/main" id="{25EDBB91-AA4D-72EC-330A-896E449C0A47}"/>
              </a:ext>
            </a:extLst>
          </p:cNvPr>
          <p:cNvCxnSpPr>
            <a:cxnSpLocks/>
          </p:cNvCxnSpPr>
          <p:nvPr/>
        </p:nvCxnSpPr>
        <p:spPr>
          <a:xfrm flipV="1">
            <a:off x="6191404" y="5938605"/>
            <a:ext cx="883651" cy="53099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6" name="TextBox 65">
            <a:extLst>
              <a:ext uri="{FF2B5EF4-FFF2-40B4-BE49-F238E27FC236}">
                <a16:creationId xmlns:a16="http://schemas.microsoft.com/office/drawing/2014/main" id="{CC9FFEAB-1F06-70BC-7449-D846E0DD70B7}"/>
              </a:ext>
            </a:extLst>
          </p:cNvPr>
          <p:cNvSpPr txBox="1"/>
          <p:nvPr/>
        </p:nvSpPr>
        <p:spPr>
          <a:xfrm>
            <a:off x="2693505" y="55173"/>
            <a:ext cx="5551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Amasis MT Pro Black" panose="02040A04050005020304" pitchFamily="18" charset="0"/>
              </a:rPr>
              <a:t>Sentence sense Y1/2</a:t>
            </a:r>
          </a:p>
        </p:txBody>
      </p:sp>
      <p:pic>
        <p:nvPicPr>
          <p:cNvPr id="69" name="Picture 68">
            <a:extLst>
              <a:ext uri="{FF2B5EF4-FFF2-40B4-BE49-F238E27FC236}">
                <a16:creationId xmlns:a16="http://schemas.microsoft.com/office/drawing/2014/main" id="{980359F2-6B22-49FE-9746-5C87B9C8DA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088" y="39634"/>
            <a:ext cx="464330" cy="503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34254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AAC7D3B1F62064781812B830AC90CAD" ma:contentTypeVersion="11" ma:contentTypeDescription="Create a new document." ma:contentTypeScope="" ma:versionID="22029c897c5b096e99ae2609fad69edb">
  <xsd:schema xmlns:xsd="http://www.w3.org/2001/XMLSchema" xmlns:xs="http://www.w3.org/2001/XMLSchema" xmlns:p="http://schemas.microsoft.com/office/2006/metadata/properties" xmlns:ns2="0a1ca2eb-796e-45f8-b2f1-2ee678ad4099" xmlns:ns3="0914b84e-a6dd-4b58-8d44-e3f71d452bd9" targetNamespace="http://schemas.microsoft.com/office/2006/metadata/properties" ma:root="true" ma:fieldsID="8178a6c93faa955e5a072fd62ad4db35" ns2:_="" ns3:_="">
    <xsd:import namespace="0a1ca2eb-796e-45f8-b2f1-2ee678ad4099"/>
    <xsd:import namespace="0914b84e-a6dd-4b58-8d44-e3f71d452bd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a1ca2eb-796e-45f8-b2f1-2ee678ad409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a02c4743-38a5-4b89-80ce-53a35af979f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15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914b84e-a6dd-4b58-8d44-e3f71d452bd9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d1703424-fdb4-4fb3-a2c2-a7cb63b76ef7}" ma:internalName="TaxCatchAll" ma:showField="CatchAllData" ma:web="0914b84e-a6dd-4b58-8d44-e3f71d452bd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0914b84e-a6dd-4b58-8d44-e3f71d452bd9" xsi:nil="true"/>
    <lcf76f155ced4ddcb4097134ff3c332f xmlns="0a1ca2eb-796e-45f8-b2f1-2ee678ad409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F75AE587-F458-45B1-927B-55BE5006E61C}"/>
</file>

<file path=customXml/itemProps2.xml><?xml version="1.0" encoding="utf-8"?>
<ds:datastoreItem xmlns:ds="http://schemas.openxmlformats.org/officeDocument/2006/customXml" ds:itemID="{09A89DA8-DEBF-46FA-A640-3FCA86B6E9E7}"/>
</file>

<file path=customXml/itemProps3.xml><?xml version="1.0" encoding="utf-8"?>
<ds:datastoreItem xmlns:ds="http://schemas.openxmlformats.org/officeDocument/2006/customXml" ds:itemID="{4EC1BB03-3534-4959-A4C5-8A2339DBE780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161</Words>
  <Application>Microsoft Office PowerPoint</Application>
  <PresentationFormat>Widescreen</PresentationFormat>
  <Paragraphs>15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Amasis MT Pro Black</vt:lpstr>
      <vt:lpstr>Aptos</vt:lpstr>
      <vt:lpstr>Aptos Display</vt:lpstr>
      <vt:lpstr>Arial</vt:lpstr>
      <vt:lpstr>Office Theme</vt:lpstr>
      <vt:lpstr>Mrs Melia is a teacher.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Sarah Melia</dc:creator>
  <cp:lastModifiedBy>Sarah Melia</cp:lastModifiedBy>
  <cp:revision>1</cp:revision>
  <dcterms:created xsi:type="dcterms:W3CDTF">2026-08-31T12:29:23Z</dcterms:created>
  <dcterms:modified xsi:type="dcterms:W3CDTF">2026-08-31T12:30:14Z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0x0101004AAC7D3B1F62064781812B830AC90CAD</vt:lpwstr>
  </property>
</Properties>
</file>